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  <p:sldMasterId id="2147483658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9925050" cy="66659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37A354-9762-433F-95B4-A4865DCBE5AE}">
  <a:tblStyle styleId="{A537A354-9762-433F-95B4-A4865DCBE5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966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Hi, Professor Ryll,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Chenyu Meng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13. My </a:t>
            </a:r>
            <a:r>
              <a:rPr lang="de-DE" dirty="0" err="1"/>
              <a:t>teammates</a:t>
            </a:r>
            <a:r>
              <a:rPr lang="de-DE" dirty="0"/>
              <a:t> and I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. </a:t>
            </a:r>
            <a:endParaRPr dirty="0"/>
          </a:p>
        </p:txBody>
      </p:sp>
      <p:sp>
        <p:nvSpPr>
          <p:cNvPr id="75" name="Google Shape;75;p1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dc8beef61_0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routes</a:t>
            </a:r>
            <a:r>
              <a:rPr lang="de-DE" dirty="0"/>
              <a:t>. The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global </a:t>
            </a:r>
            <a:r>
              <a:rPr lang="de-DE" dirty="0" err="1"/>
              <a:t>planner</a:t>
            </a:r>
            <a:r>
              <a:rPr lang="de-DE" dirty="0"/>
              <a:t>, in route 1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waypoint</a:t>
            </a:r>
            <a:r>
              <a:rPr lang="de-DE" dirty="0"/>
              <a:t> global </a:t>
            </a:r>
            <a:r>
              <a:rPr lang="de-DE" dirty="0" err="1"/>
              <a:t>planning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drawing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waypoints</a:t>
            </a:r>
            <a:r>
              <a:rPr lang="de-DE" dirty="0"/>
              <a:t>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deterministic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(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) and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192" name="Google Shape;192;g25dc8beef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dc8beef61_0_2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Traffic light obeying is integrated to global_path_planning_client.</a:t>
            </a:r>
            <a:endParaRPr/>
          </a:p>
        </p:txBody>
      </p:sp>
      <p:sp>
        <p:nvSpPr>
          <p:cNvPr id="205" name="Google Shape;205;g25dc8beef6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dd3bc01fe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dd3bc01fe_4_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the default global_planner uses searching algorithm like A* to explore a feasible path to the goal, but is more suitable for dynamic environment, more vulnerable to errors.</a:t>
            </a:r>
            <a:endParaRPr/>
          </a:p>
        </p:txBody>
      </p:sp>
      <p:sp>
        <p:nvSpPr>
          <p:cNvPr id="227" name="Google Shape;227;g25dd3bc01fe_4_9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dde721412_28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(Here shows the difference between 2 routes.)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Red line is local trajectory, green is global path, we show obstacle avoidance here.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only difference of the 2 local planner is that teb_local_planner is more suitable for car-like robot, providing possibility to set minimum turning radius to avoid in-place rotation</a:t>
            </a:r>
            <a:endParaRPr/>
          </a:p>
        </p:txBody>
      </p:sp>
      <p:sp>
        <p:nvSpPr>
          <p:cNvPr id="240" name="Google Shape;240;g25dde721412_2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dc8beef61_0_56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Main purpose of the conversion to ackermann_msg is to obtain the steering angle as a direct command to our car.</a:t>
            </a:r>
            <a:endParaRPr/>
          </a:p>
        </p:txBody>
      </p:sp>
      <p:sp>
        <p:nvSpPr>
          <p:cNvPr id="260" name="Google Shape;260;g25dc8beef6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dde721412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dde721412_33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The dynamic model is unknown, so with a simple straightforward control, there will be a steady error, which may caused by the resistance.</a:t>
            </a:r>
            <a:endParaRPr/>
          </a:p>
        </p:txBody>
      </p:sp>
      <p:sp>
        <p:nvSpPr>
          <p:cNvPr id="283" name="Google Shape;283;g25dde721412_33_0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dde721412_3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dde721412_34_3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With PID control, the dynamic model of the car is not necessary. We can achieve a precise control.</a:t>
            </a:r>
            <a:endParaRPr/>
          </a:p>
        </p:txBody>
      </p:sp>
      <p:sp>
        <p:nvSpPr>
          <p:cNvPr id="294" name="Google Shape;294;g25dde721412_34_35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dde721412_3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dde721412_34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State machine is used to publish the setpoints to the two PID controllers. And the state switches with the traffic light state which is a global flag and filtered with a low-pass filter against the jitter.</a:t>
            </a:r>
            <a:endParaRPr/>
          </a:p>
        </p:txBody>
      </p:sp>
      <p:sp>
        <p:nvSpPr>
          <p:cNvPr id="305" name="Google Shape;305;g25dde721412_34_0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dde721412_3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dde721412_34_2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5dde721412_34_20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dde721412_3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dde721412_34_8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EKF is used in route 2 to explore whether the noise has an impact on the performance. We found that with tiny noise, it is not necessary, but with a huge noise, it leads to relative smoother performance.</a:t>
            </a:r>
            <a:endParaRPr/>
          </a:p>
        </p:txBody>
      </p:sp>
      <p:sp>
        <p:nvSpPr>
          <p:cNvPr id="329" name="Google Shape;329;g25dde721412_34_8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dd3bc01fe_1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The tasks are distributed showed in the table,</a:t>
            </a:r>
            <a:endParaRPr/>
          </a:p>
        </p:txBody>
      </p:sp>
      <p:sp>
        <p:nvSpPr>
          <p:cNvPr id="82" name="Google Shape;82;g25dd3bc01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dde721412_3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dde721412_34_5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5dde721412_34_51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dde721412_1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We accomplished the task with two different methods. The difference between the 2 methods will be explained later. In this slide, the performance of route 1 is showed in the video, the total runtime is 212 seconds.</a:t>
            </a:r>
            <a:endParaRPr/>
          </a:p>
        </p:txBody>
      </p:sp>
      <p:sp>
        <p:nvSpPr>
          <p:cNvPr id="91" name="Google Shape;91;g25dde72141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dde721412_0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This video presents the performance of route 2, which is much slower than route 1.</a:t>
            </a:r>
            <a:endParaRPr/>
          </a:p>
        </p:txBody>
      </p:sp>
      <p:sp>
        <p:nvSpPr>
          <p:cNvPr id="99" name="Google Shape;99;g25dde7214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dde721412_41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 dirty="0"/>
              <a:t>The route 2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stable</a:t>
            </a:r>
            <a:r>
              <a:rPr lang="de-DE" dirty="0"/>
              <a:t>. 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US" altLang="zh-CN" dirty="0"/>
              <a:t>available computational resources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107" name="Google Shape;107;g25dde721412_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In perception piple, point cloud is generated using the depth image provided by Unity Simulator, And the point cloud is the input of the OctoMap package to build a map for Path Planner.</a:t>
            </a: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We extract the position of the trafflic light from semantic image and achieve color detection with the help of RGB image.</a:t>
            </a: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dde721412_1_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We use YOLOv5 as our model and it can successfully detect all the traffic lights with higher confidence.</a:t>
            </a:r>
            <a:endParaRPr/>
          </a:p>
        </p:txBody>
      </p:sp>
      <p:sp>
        <p:nvSpPr>
          <p:cNvPr id="144" name="Google Shape;144;g25dde72141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dd3bc01fe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9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dd3bc01fe_4_3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The move base package is applied for planning. Here is a structure of move base.</a:t>
            </a:r>
            <a:endParaRPr/>
          </a:p>
        </p:txBody>
      </p:sp>
      <p:sp>
        <p:nvSpPr>
          <p:cNvPr id="160" name="Google Shape;160;g25dd3bc01fe_4_31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347635" y="6408271"/>
            <a:ext cx="575236" cy="358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347635" y="6408271"/>
            <a:ext cx="575236" cy="358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">
  <p:cSld name="Zwei Inhalte +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>
            <a:spLocks noGrp="1"/>
          </p:cNvSpPr>
          <p:nvPr>
            <p:ph type="pic" idx="3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Text">
  <p:cSld name="Inhalt +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ße Bilder">
  <p:cSld name="große Bil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0" y="2476500"/>
            <a:ext cx="9144000" cy="4381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r formatfüllend">
  <p:cSld name="Bilder formatfüllend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0" y="1691640"/>
            <a:ext cx="9144000" cy="516636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 (Hintergrund)">
  <p:cSld name="Zwei Inhalte + Text (Hintergrund)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0" y="2477139"/>
            <a:ext cx="9144000" cy="4380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3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411" y="324685"/>
            <a:ext cx="608352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 descr="20150416 tum logo blau png final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18411" y="324685"/>
            <a:ext cx="608352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319100" y="1978737"/>
            <a:ext cx="8508900" cy="4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Chenyu Meng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Zefeng Wang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Qiyang Zong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Yulong Xiao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Yichao Gao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Technische Universität München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02.08.2023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I2ROS Group13</a:t>
            </a:r>
            <a:endParaRPr/>
          </a:p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Autonomous Driving</a:t>
            </a:r>
            <a:endParaRPr/>
          </a:p>
        </p:txBody>
      </p:sp>
      <p:pic>
        <p:nvPicPr>
          <p:cNvPr id="79" name="Google Shape;79;p12" descr="TUM_Glockenturm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7101" y="3051360"/>
            <a:ext cx="3892489" cy="339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319100" y="1762224"/>
            <a:ext cx="85089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path planning by drawing straight lines between two predefined waypoints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server-client pair to publish paths and obey traffic lights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used in </a:t>
            </a:r>
            <a:r>
              <a:rPr lang="de-DE" b="1">
                <a:highlight>
                  <a:srgbClr val="FFFFFF"/>
                </a:highlight>
              </a:rPr>
              <a:t>Route 1 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Planning: Waypoint Global Planning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1" y="3194436"/>
            <a:ext cx="8839175" cy="287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66" y="3194425"/>
            <a:ext cx="8839174" cy="29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5">
            <a:alphaModFix/>
          </a:blip>
          <a:srcRect l="-460" r="460"/>
          <a:stretch/>
        </p:blipFill>
        <p:spPr>
          <a:xfrm>
            <a:off x="126913" y="3194426"/>
            <a:ext cx="8893251" cy="288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925" y="3194414"/>
            <a:ext cx="8893249" cy="287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7">
            <a:alphaModFix/>
          </a:blip>
          <a:srcRect l="-672" r="371"/>
          <a:stretch/>
        </p:blipFill>
        <p:spPr>
          <a:xfrm>
            <a:off x="126923" y="3202200"/>
            <a:ext cx="8893264" cy="28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2"/>
          </p:nvPr>
        </p:nvSpPr>
        <p:spPr>
          <a:xfrm>
            <a:off x="405617" y="2224300"/>
            <a:ext cx="4242900" cy="3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paths are separated by traffic lights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publish next path only when the car is </a:t>
            </a:r>
            <a:r>
              <a:rPr lang="de-DE" b="1"/>
              <a:t>close enough to the traffic light </a:t>
            </a:r>
            <a:r>
              <a:rPr lang="de-DE"/>
              <a:t>and the </a:t>
            </a:r>
            <a:r>
              <a:rPr lang="de-DE" b="1"/>
              <a:t>traffic light is green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Planning: Waypoint Global Planning</a:t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5076300" y="1754475"/>
            <a:ext cx="8124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/odom</a:t>
            </a:r>
            <a:endParaRPr sz="1600"/>
          </a:p>
        </p:txBody>
      </p:sp>
      <p:sp>
        <p:nvSpPr>
          <p:cNvPr id="212" name="Google Shape;212;p22"/>
          <p:cNvSpPr/>
          <p:nvPr/>
        </p:nvSpPr>
        <p:spPr>
          <a:xfrm>
            <a:off x="6349175" y="1754475"/>
            <a:ext cx="23793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/perception/traffic_state</a:t>
            </a:r>
            <a:endParaRPr sz="1600"/>
          </a:p>
        </p:txBody>
      </p:sp>
      <p:sp>
        <p:nvSpPr>
          <p:cNvPr id="213" name="Google Shape;213;p22"/>
          <p:cNvSpPr/>
          <p:nvPr/>
        </p:nvSpPr>
        <p:spPr>
          <a:xfrm>
            <a:off x="4912050" y="2714100"/>
            <a:ext cx="40053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/global_path_planning_client</a:t>
            </a:r>
            <a:endParaRPr sz="1600"/>
          </a:p>
        </p:txBody>
      </p:sp>
      <p:sp>
        <p:nvSpPr>
          <p:cNvPr id="214" name="Google Shape;214;p22"/>
          <p:cNvSpPr/>
          <p:nvPr/>
        </p:nvSpPr>
        <p:spPr>
          <a:xfrm>
            <a:off x="4912050" y="3816525"/>
            <a:ext cx="40053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/waypoints_sending_server</a:t>
            </a:r>
            <a:endParaRPr sz="1600"/>
          </a:p>
        </p:txBody>
      </p:sp>
      <p:cxnSp>
        <p:nvCxnSpPr>
          <p:cNvPr id="215" name="Google Shape;215;p22"/>
          <p:cNvCxnSpPr>
            <a:stCxn id="213" idx="4"/>
            <a:endCxn id="214" idx="0"/>
          </p:cNvCxnSpPr>
          <p:nvPr/>
        </p:nvCxnSpPr>
        <p:spPr>
          <a:xfrm>
            <a:off x="6914700" y="3318600"/>
            <a:ext cx="0" cy="49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2"/>
          <p:cNvSpPr txBox="1"/>
          <p:nvPr/>
        </p:nvSpPr>
        <p:spPr>
          <a:xfrm>
            <a:off x="7009150" y="3385050"/>
            <a:ext cx="1266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call</a:t>
            </a:r>
            <a:endParaRPr sz="1600"/>
          </a:p>
        </p:txBody>
      </p:sp>
      <p:cxnSp>
        <p:nvCxnSpPr>
          <p:cNvPr id="217" name="Google Shape;217;p22"/>
          <p:cNvCxnSpPr>
            <a:stCxn id="211" idx="2"/>
            <a:endCxn id="213" idx="0"/>
          </p:cNvCxnSpPr>
          <p:nvPr/>
        </p:nvCxnSpPr>
        <p:spPr>
          <a:xfrm>
            <a:off x="5482500" y="2216175"/>
            <a:ext cx="1432200" cy="49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22"/>
          <p:cNvCxnSpPr>
            <a:stCxn id="212" idx="2"/>
            <a:endCxn id="213" idx="0"/>
          </p:cNvCxnSpPr>
          <p:nvPr/>
        </p:nvCxnSpPr>
        <p:spPr>
          <a:xfrm flipH="1">
            <a:off x="6914825" y="2216175"/>
            <a:ext cx="624000" cy="49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2"/>
          <p:cNvSpPr/>
          <p:nvPr/>
        </p:nvSpPr>
        <p:spPr>
          <a:xfrm>
            <a:off x="5888700" y="4858875"/>
            <a:ext cx="20520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/recieved_waypoints</a:t>
            </a:r>
            <a:endParaRPr sz="1600"/>
          </a:p>
        </p:txBody>
      </p:sp>
      <p:cxnSp>
        <p:nvCxnSpPr>
          <p:cNvPr id="220" name="Google Shape;220;p22"/>
          <p:cNvCxnSpPr>
            <a:stCxn id="214" idx="4"/>
            <a:endCxn id="219" idx="0"/>
          </p:cNvCxnSpPr>
          <p:nvPr/>
        </p:nvCxnSpPr>
        <p:spPr>
          <a:xfrm>
            <a:off x="6914700" y="4421025"/>
            <a:ext cx="0" cy="43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" name="Google Shape;221;p22"/>
          <p:cNvSpPr/>
          <p:nvPr/>
        </p:nvSpPr>
        <p:spPr>
          <a:xfrm>
            <a:off x="5967150" y="5594700"/>
            <a:ext cx="18951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/move_base</a:t>
            </a:r>
            <a:endParaRPr sz="1600"/>
          </a:p>
        </p:txBody>
      </p:sp>
      <p:cxnSp>
        <p:nvCxnSpPr>
          <p:cNvPr id="222" name="Google Shape;222;p22"/>
          <p:cNvCxnSpPr>
            <a:stCxn id="219" idx="2"/>
            <a:endCxn id="221" idx="0"/>
          </p:cNvCxnSpPr>
          <p:nvPr/>
        </p:nvCxnSpPr>
        <p:spPr>
          <a:xfrm>
            <a:off x="6914700" y="5320575"/>
            <a:ext cx="0" cy="2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" name="Google Shape;223;p22"/>
          <p:cNvSpPr txBox="1"/>
          <p:nvPr/>
        </p:nvSpPr>
        <p:spPr>
          <a:xfrm>
            <a:off x="311150" y="1762600"/>
            <a:ext cx="382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/>
              <a:t>global path planning client:</a:t>
            </a:r>
            <a:endParaRPr sz="20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319100" y="1762225"/>
            <a:ext cx="85089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move_base build-in global planner,  path can be updated over time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tuning parameters e.g. observation_persistance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used in </a:t>
            </a:r>
            <a:r>
              <a:rPr lang="de-DE" b="1">
                <a:highlight>
                  <a:srgbClr val="FFFFFF"/>
                </a:highlight>
              </a:rPr>
              <a:t>Route 2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Planning: Goal-Point Global Planning</a:t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29" y="2949674"/>
            <a:ext cx="3240226" cy="297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4" y="2941250"/>
            <a:ext cx="3240225" cy="299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877000"/>
            <a:ext cx="3490926" cy="20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877000"/>
            <a:ext cx="3490924" cy="20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body" idx="1"/>
          </p:nvPr>
        </p:nvSpPr>
        <p:spPr>
          <a:xfrm>
            <a:off x="319100" y="1762224"/>
            <a:ext cx="85089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sz="1650">
                <a:solidFill>
                  <a:srgbClr val="333333"/>
                </a:solidFill>
                <a:highlight>
                  <a:schemeClr val="lt1"/>
                </a:highlight>
              </a:rPr>
              <a:t>determine velocities to send to the robot, </a:t>
            </a:r>
            <a:r>
              <a:rPr lang="de-DE" sz="1650" b="1">
                <a:solidFill>
                  <a:srgbClr val="333333"/>
                </a:solidFill>
                <a:highlight>
                  <a:schemeClr val="lt1"/>
                </a:highlight>
              </a:rPr>
              <a:t>avoid obstacles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local planner: </a:t>
            </a:r>
            <a:endParaRPr>
              <a:highlight>
                <a:srgbClr val="FFFFFF"/>
              </a:highlight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>
                <a:highlight>
                  <a:schemeClr val="lt1"/>
                </a:highlight>
              </a:rPr>
              <a:t>teb_local_planner, provide better support for car-like robot (</a:t>
            </a:r>
            <a:r>
              <a:rPr lang="de-DE" b="1">
                <a:highlight>
                  <a:schemeClr val="lt1"/>
                </a:highlight>
              </a:rPr>
              <a:t>Route 1</a:t>
            </a:r>
            <a:r>
              <a:rPr lang="de-DE">
                <a:highlight>
                  <a:schemeClr val="lt1"/>
                </a:highlight>
              </a:rPr>
              <a:t>)</a:t>
            </a:r>
            <a:endParaRPr>
              <a:highlight>
                <a:srgbClr val="FFFFFF"/>
              </a:highlight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>
                <a:highlight>
                  <a:srgbClr val="FFFFFF"/>
                </a:highlight>
              </a:rPr>
              <a:t>base_local_planner (</a:t>
            </a:r>
            <a:r>
              <a:rPr lang="de-DE" b="1">
                <a:highlight>
                  <a:srgbClr val="FFFFFF"/>
                </a:highlight>
              </a:rPr>
              <a:t>Route 2</a:t>
            </a:r>
            <a:r>
              <a:rPr lang="de-DE">
                <a:highlight>
                  <a:srgbClr val="FFFFFF"/>
                </a:highlight>
              </a:rPr>
              <a:t>)</a:t>
            </a:r>
            <a:endParaRPr sz="2200" b="1">
              <a:highlight>
                <a:srgbClr val="FFFFFF"/>
              </a:highlight>
            </a:endParaRPr>
          </a:p>
        </p:txBody>
      </p:sp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Planning</a:t>
            </a:r>
            <a:r>
              <a:rPr lang="de-DE" dirty="0"/>
              <a:t>: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dirty="0"/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499" y="2905500"/>
            <a:ext cx="1740638" cy="168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231" y="2905500"/>
            <a:ext cx="1740639" cy="168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963" y="2908125"/>
            <a:ext cx="1740639" cy="168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7499" y="4687008"/>
            <a:ext cx="1740638" cy="168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3231" y="4687008"/>
            <a:ext cx="1740639" cy="168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8963" y="4690721"/>
            <a:ext cx="1740639" cy="168815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7033050" y="2905500"/>
            <a:ext cx="365100" cy="3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lt1"/>
                </a:solidFill>
              </a:rPr>
              <a:t>1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5078775" y="2905500"/>
            <a:ext cx="365100" cy="3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lt1"/>
                </a:solidFill>
              </a:rPr>
              <a:t>2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3124500" y="2890825"/>
            <a:ext cx="365100" cy="3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lt1"/>
                </a:solidFill>
              </a:rPr>
              <a:t>3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7033050" y="4689400"/>
            <a:ext cx="365100" cy="3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lt1"/>
                </a:solidFill>
              </a:rPr>
              <a:t>4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5078775" y="4682075"/>
            <a:ext cx="365100" cy="3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lt1"/>
                </a:solidFill>
              </a:rPr>
              <a:t>5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3124500" y="4682075"/>
            <a:ext cx="365100" cy="3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lt1"/>
                </a:solidFill>
              </a:rPr>
              <a:t>16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body" idx="1"/>
          </p:nvPr>
        </p:nvSpPr>
        <p:spPr>
          <a:xfrm>
            <a:off x="319100" y="1762225"/>
            <a:ext cx="34215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calculation </a:t>
            </a:r>
            <a:r>
              <a:rPr lang="de-DE" b="1">
                <a:highlight>
                  <a:srgbClr val="FFFFFF"/>
                </a:highlight>
              </a:rPr>
              <a:t>steering angle</a:t>
            </a:r>
            <a:r>
              <a:rPr lang="de-DE">
                <a:highlight>
                  <a:srgbClr val="FFFFFF"/>
                </a:highlight>
              </a:rPr>
              <a:t> out of desired linear  and angular velocity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calculation </a:t>
            </a:r>
            <a:r>
              <a:rPr lang="de-DE" b="1">
                <a:highlight>
                  <a:srgbClr val="FFFFFF"/>
                </a:highlight>
              </a:rPr>
              <a:t>acceleration</a:t>
            </a:r>
            <a:r>
              <a:rPr lang="de-DE">
                <a:highlight>
                  <a:srgbClr val="FFFFFF"/>
                </a:highlight>
              </a:rPr>
              <a:t> using P(proportional) controller 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highlight>
                  <a:srgbClr val="FFFFFF"/>
                </a:highlight>
              </a:rPr>
              <a:t>used in </a:t>
            </a:r>
            <a:r>
              <a:rPr lang="de-DE" b="1">
                <a:highlight>
                  <a:srgbClr val="FFFFFF"/>
                </a:highlight>
              </a:rPr>
              <a:t>route 1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263" name="Google Shape;263;p25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Control: Ackermann controller</a:t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6213600" y="2719975"/>
            <a:ext cx="10638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/cmd_vel</a:t>
            </a:r>
            <a:endParaRPr sz="1600"/>
          </a:p>
        </p:txBody>
      </p:sp>
      <p:sp>
        <p:nvSpPr>
          <p:cNvPr id="267" name="Google Shape;267;p25"/>
          <p:cNvSpPr/>
          <p:nvPr/>
        </p:nvSpPr>
        <p:spPr>
          <a:xfrm>
            <a:off x="5797950" y="1960413"/>
            <a:ext cx="18951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/move_base</a:t>
            </a:r>
            <a:endParaRPr sz="1600"/>
          </a:p>
        </p:txBody>
      </p:sp>
      <p:sp>
        <p:nvSpPr>
          <p:cNvPr id="268" name="Google Shape;268;p25"/>
          <p:cNvSpPr/>
          <p:nvPr/>
        </p:nvSpPr>
        <p:spPr>
          <a:xfrm>
            <a:off x="4924050" y="3392625"/>
            <a:ext cx="36429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/cmd_vel_to_ackermann_msg_node</a:t>
            </a:r>
            <a:endParaRPr sz="1600"/>
          </a:p>
        </p:txBody>
      </p:sp>
      <p:sp>
        <p:nvSpPr>
          <p:cNvPr id="269" name="Google Shape;269;p25"/>
          <p:cNvSpPr/>
          <p:nvPr/>
        </p:nvSpPr>
        <p:spPr>
          <a:xfrm>
            <a:off x="5847000" y="4208075"/>
            <a:ext cx="17970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/ackermann_cmd</a:t>
            </a:r>
            <a:endParaRPr sz="1600"/>
          </a:p>
        </p:txBody>
      </p:sp>
      <p:sp>
        <p:nvSpPr>
          <p:cNvPr id="270" name="Google Shape;270;p25"/>
          <p:cNvSpPr/>
          <p:nvPr/>
        </p:nvSpPr>
        <p:spPr>
          <a:xfrm>
            <a:off x="5516400" y="4880725"/>
            <a:ext cx="24582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/controller_node</a:t>
            </a:r>
            <a:endParaRPr sz="1600"/>
          </a:p>
        </p:txBody>
      </p:sp>
      <p:sp>
        <p:nvSpPr>
          <p:cNvPr id="271" name="Google Shape;271;p25"/>
          <p:cNvSpPr/>
          <p:nvPr/>
        </p:nvSpPr>
        <p:spPr>
          <a:xfrm>
            <a:off x="4137475" y="4952125"/>
            <a:ext cx="8241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/odom</a:t>
            </a:r>
            <a:endParaRPr sz="1600"/>
          </a:p>
        </p:txBody>
      </p:sp>
      <p:cxnSp>
        <p:nvCxnSpPr>
          <p:cNvPr id="272" name="Google Shape;272;p25"/>
          <p:cNvCxnSpPr>
            <a:stCxn id="271" idx="3"/>
            <a:endCxn id="270" idx="2"/>
          </p:cNvCxnSpPr>
          <p:nvPr/>
        </p:nvCxnSpPr>
        <p:spPr>
          <a:xfrm>
            <a:off x="4961575" y="5182975"/>
            <a:ext cx="55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" name="Google Shape;273;p25"/>
          <p:cNvSpPr/>
          <p:nvPr/>
        </p:nvSpPr>
        <p:spPr>
          <a:xfrm>
            <a:off x="5847000" y="5696175"/>
            <a:ext cx="17970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/car_commands</a:t>
            </a:r>
            <a:endParaRPr sz="1600"/>
          </a:p>
        </p:txBody>
      </p:sp>
      <p:cxnSp>
        <p:nvCxnSpPr>
          <p:cNvPr id="274" name="Google Shape;274;p25"/>
          <p:cNvCxnSpPr>
            <a:stCxn id="267" idx="4"/>
            <a:endCxn id="266" idx="0"/>
          </p:cNvCxnSpPr>
          <p:nvPr/>
        </p:nvCxnSpPr>
        <p:spPr>
          <a:xfrm>
            <a:off x="6745500" y="2564913"/>
            <a:ext cx="0" cy="15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p25"/>
          <p:cNvCxnSpPr>
            <a:endCxn id="268" idx="0"/>
          </p:cNvCxnSpPr>
          <p:nvPr/>
        </p:nvCxnSpPr>
        <p:spPr>
          <a:xfrm>
            <a:off x="6745500" y="3181725"/>
            <a:ext cx="0" cy="21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p25"/>
          <p:cNvCxnSpPr>
            <a:endCxn id="269" idx="0"/>
          </p:cNvCxnSpPr>
          <p:nvPr/>
        </p:nvCxnSpPr>
        <p:spPr>
          <a:xfrm>
            <a:off x="6745500" y="3997175"/>
            <a:ext cx="0" cy="21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7" name="Google Shape;277;p25"/>
          <p:cNvCxnSpPr>
            <a:stCxn id="269" idx="2"/>
            <a:endCxn id="270" idx="0"/>
          </p:cNvCxnSpPr>
          <p:nvPr/>
        </p:nvCxnSpPr>
        <p:spPr>
          <a:xfrm>
            <a:off x="6745500" y="4669775"/>
            <a:ext cx="0" cy="21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Google Shape;278;p25"/>
          <p:cNvCxnSpPr>
            <a:stCxn id="270" idx="4"/>
            <a:endCxn id="273" idx="0"/>
          </p:cNvCxnSpPr>
          <p:nvPr/>
        </p:nvCxnSpPr>
        <p:spPr>
          <a:xfrm>
            <a:off x="6745500" y="5485225"/>
            <a:ext cx="0" cy="21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375" y="3440733"/>
            <a:ext cx="1797001" cy="2880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>
            <a:spLocks noGrp="1"/>
          </p:cNvSpPr>
          <p:nvPr>
            <p:ph type="body" idx="1"/>
          </p:nvPr>
        </p:nvSpPr>
        <p:spPr>
          <a:xfrm>
            <a:off x="319100" y="1762200"/>
            <a:ext cx="3460800" cy="7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Used in Route 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2 PID control turning angle and linear velocity separately</a:t>
            </a:r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PID controller</a:t>
            </a:r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475" y="1055825"/>
            <a:ext cx="5177525" cy="142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500" y="2880799"/>
            <a:ext cx="6068103" cy="38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PID controller</a:t>
            </a:r>
            <a:endParaRPr/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00" y="2911875"/>
            <a:ext cx="7641374" cy="356145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body" idx="1"/>
          </p:nvPr>
        </p:nvSpPr>
        <p:spPr>
          <a:xfrm>
            <a:off x="319100" y="1762200"/>
            <a:ext cx="3460800" cy="7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Used in Route 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2 PID control turning angle and linear velocity separately</a:t>
            </a:r>
            <a:endParaRPr/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475" y="1055825"/>
            <a:ext cx="5177525" cy="14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>
            <a:spLocks noGrp="1"/>
          </p:cNvSpPr>
          <p:nvPr>
            <p:ph type="body" idx="1"/>
          </p:nvPr>
        </p:nvSpPr>
        <p:spPr>
          <a:xfrm>
            <a:off x="319089" y="1762188"/>
            <a:ext cx="8508900" cy="7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Used in Route 2</a:t>
            </a:r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State Machine</a:t>
            </a:r>
            <a:endParaRPr/>
          </a:p>
        </p:txBody>
      </p:sp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200" y="2555638"/>
            <a:ext cx="1800695" cy="36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25" y="2477088"/>
            <a:ext cx="5506326" cy="407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325" y="994325"/>
            <a:ext cx="3190681" cy="14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body" idx="1"/>
          </p:nvPr>
        </p:nvSpPr>
        <p:spPr>
          <a:xfrm>
            <a:off x="319089" y="1762188"/>
            <a:ext cx="8508900" cy="7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Used in Route 2</a:t>
            </a:r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State Machine</a:t>
            </a:r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75" y="2477100"/>
            <a:ext cx="5467726" cy="41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850" y="2690325"/>
            <a:ext cx="1597525" cy="36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325" y="994325"/>
            <a:ext cx="3190681" cy="14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849" y="2125075"/>
            <a:ext cx="2388900" cy="32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 txBox="1">
            <a:spLocks noGrp="1"/>
          </p:cNvSpPr>
          <p:nvPr>
            <p:ph type="body" idx="1"/>
          </p:nvPr>
        </p:nvSpPr>
        <p:spPr>
          <a:xfrm>
            <a:off x="319089" y="1762188"/>
            <a:ext cx="8508900" cy="7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Used in Route 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Leads to relative smoother planning and control with great noise</a:t>
            </a:r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pic>
        <p:nvPicPr>
          <p:cNvPr id="334" name="Google Shape;334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475" r="1475"/>
          <a:stretch/>
        </p:blipFill>
        <p:spPr>
          <a:xfrm>
            <a:off x="319100" y="2477100"/>
            <a:ext cx="5728477" cy="2744900"/>
          </a:xfrm>
          <a:prstGeom prst="rect">
            <a:avLst/>
          </a:prstGeom>
        </p:spPr>
      </p:pic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Extended Kalman filter</a:t>
            </a:r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3"/>
          <p:cNvGraphicFramePr/>
          <p:nvPr>
            <p:extLst>
              <p:ext uri="{D42A27DB-BD31-4B8C-83A1-F6EECF244321}">
                <p14:modId xmlns:p14="http://schemas.microsoft.com/office/powerpoint/2010/main" val="1426930941"/>
              </p:ext>
            </p:extLst>
          </p:nvPr>
        </p:nvGraphicFramePr>
        <p:xfrm>
          <a:off x="317238" y="1804538"/>
          <a:ext cx="8509525" cy="1695400"/>
        </p:xfrm>
        <a:graphic>
          <a:graphicData uri="http://schemas.openxmlformats.org/drawingml/2006/table">
            <a:tbl>
              <a:tblPr bandRow="1">
                <a:noFill/>
                <a:tableStyleId>{A537A354-9762-433F-95B4-A4865DCBE5AE}</a:tableStyleId>
              </a:tblPr>
              <a:tblGrid>
                <a:gridCol w="349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1"/>
                        <a:t>Module</a:t>
                      </a:r>
                      <a:endParaRPr sz="1600" b="1"/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1"/>
                        <a:t>Contributors</a:t>
                      </a:r>
                      <a:endParaRPr sz="1600" b="1"/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de-DE" sz="1600"/>
                        <a:t>Preception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de-DE" sz="1600"/>
                        <a:t>Chenyu Meng, Yichao Gao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de-DE" sz="1600"/>
                        <a:t>Planning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de-DE" sz="1600"/>
                        <a:t>Qiyang Zong, Yulong Xiao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de-DE" sz="1600" dirty="0"/>
                        <a:t>Control &amp; State </a:t>
                      </a:r>
                      <a:r>
                        <a:rPr lang="de-DE" sz="1600" dirty="0" err="1"/>
                        <a:t>machine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de-DE" sz="1600" dirty="0" err="1"/>
                        <a:t>Zefeng</a:t>
                      </a:r>
                      <a:r>
                        <a:rPr lang="de-DE" sz="1600" dirty="0"/>
                        <a:t> Wang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Task Distribution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13" y="3645542"/>
            <a:ext cx="8859873" cy="26822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Introduction to ROS| Groupe 13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body" idx="1"/>
          </p:nvPr>
        </p:nvSpPr>
        <p:spPr>
          <a:xfrm>
            <a:off x="311150" y="1840325"/>
            <a:ext cx="8336400" cy="42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de-DE" sz="2100"/>
              <a:t>Lang global path leads to smooth and consistent local path</a:t>
            </a:r>
            <a:endParaRPr sz="21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de-DE" sz="2100"/>
              <a:t>Consistent way points' orientation leads to smooth local path</a:t>
            </a:r>
            <a:endParaRPr sz="21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de-DE" sz="2100"/>
              <a:t>Refresh frequency of global path composes partially unseen occupancy map</a:t>
            </a:r>
            <a:endParaRPr sz="21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de-DE" sz="2100"/>
              <a:t>obersevation_persistance to compose the camera of point cloud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-DE" sz="2100"/>
              <a:t>Simple but direct methods may leads to higher performance compared with complex methods on specific tasks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-DE" sz="2100"/>
              <a:t>Trade-off between resources and complexities of methods is important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-DE" sz="2100"/>
              <a:t>With a specific stop point some incorrect situations can be avoided.</a:t>
            </a:r>
            <a:endParaRPr sz="2100"/>
          </a:p>
        </p:txBody>
      </p:sp>
      <p:sp>
        <p:nvSpPr>
          <p:cNvPr id="343" name="Google Shape;343;p31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Insights</a:t>
            </a:r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Route 1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2341750" y="6320900"/>
            <a:ext cx="4142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Finish time: </a:t>
            </a:r>
            <a:r>
              <a:rPr lang="de-DE">
                <a:solidFill>
                  <a:srgbClr val="FF0000"/>
                </a:solidFill>
              </a:rPr>
              <a:t>212 seconds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" name="route_1">
            <a:hlinkClick r:id="" action="ppaction://media"/>
            <a:extLst>
              <a:ext uri="{FF2B5EF4-FFF2-40B4-BE49-F238E27FC236}">
                <a16:creationId xmlns:a16="http://schemas.microsoft.com/office/drawing/2014/main" id="{C9E04708-4F94-9BA7-71E9-4C26F67C1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513" y="1585978"/>
            <a:ext cx="8146415" cy="4505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Route 2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2341750" y="6320900"/>
            <a:ext cx="4142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2" name="Route2">
            <a:hlinkClick r:id="" action="ppaction://media"/>
            <a:extLst>
              <a:ext uri="{FF2B5EF4-FFF2-40B4-BE49-F238E27FC236}">
                <a16:creationId xmlns:a16="http://schemas.microsoft.com/office/drawing/2014/main" id="{20DA2E51-2376-88F4-C88C-A931D7A80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275" y="1536585"/>
            <a:ext cx="8064839" cy="4536472"/>
          </a:xfrm>
          <a:prstGeom prst="rect">
            <a:avLst/>
          </a:prstGeom>
        </p:spPr>
      </p:pic>
      <p:sp>
        <p:nvSpPr>
          <p:cNvPr id="3" name="Google Shape;96;p14">
            <a:extLst>
              <a:ext uri="{FF2B5EF4-FFF2-40B4-BE49-F238E27FC236}">
                <a16:creationId xmlns:a16="http://schemas.microsoft.com/office/drawing/2014/main" id="{85C4659D-D80D-1D3F-A36C-0EF330FCF7B6}"/>
              </a:ext>
            </a:extLst>
          </p:cNvPr>
          <p:cNvSpPr txBox="1"/>
          <p:nvPr/>
        </p:nvSpPr>
        <p:spPr>
          <a:xfrm>
            <a:off x="2494150" y="6473300"/>
            <a:ext cx="4142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Finish time: </a:t>
            </a:r>
            <a:r>
              <a:rPr lang="de-DE" dirty="0">
                <a:solidFill>
                  <a:srgbClr val="FF0000"/>
                </a:solidFill>
              </a:rPr>
              <a:t>600 </a:t>
            </a:r>
            <a:r>
              <a:rPr lang="de-DE" dirty="0" err="1">
                <a:solidFill>
                  <a:srgbClr val="FF0000"/>
                </a:solidFill>
              </a:rPr>
              <a:t>seconds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Route 2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2341750" y="6320900"/>
            <a:ext cx="4142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63" y="1560234"/>
            <a:ext cx="8106782" cy="45600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6;p14">
            <a:extLst>
              <a:ext uri="{FF2B5EF4-FFF2-40B4-BE49-F238E27FC236}">
                <a16:creationId xmlns:a16="http://schemas.microsoft.com/office/drawing/2014/main" id="{F399E77C-5FBD-6E5E-EF52-380534E962DE}"/>
              </a:ext>
            </a:extLst>
          </p:cNvPr>
          <p:cNvSpPr txBox="1"/>
          <p:nvPr/>
        </p:nvSpPr>
        <p:spPr>
          <a:xfrm>
            <a:off x="2494150" y="6473300"/>
            <a:ext cx="4142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Finish time: </a:t>
            </a:r>
            <a:r>
              <a:rPr lang="de-DE" dirty="0">
                <a:solidFill>
                  <a:srgbClr val="FF0000"/>
                </a:solidFill>
              </a:rPr>
              <a:t>600 </a:t>
            </a:r>
            <a:r>
              <a:rPr lang="de-DE" dirty="0" err="1">
                <a:solidFill>
                  <a:srgbClr val="FF0000"/>
                </a:solidFill>
              </a:rPr>
              <a:t>seconds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Perception pipeline</a:t>
            </a:r>
            <a:endParaRPr sz="3000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4132398"/>
            <a:ext cx="2112875" cy="15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074" y="4132400"/>
            <a:ext cx="2484142" cy="15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5">
            <a:alphaModFix/>
          </a:blip>
          <a:srcRect t="18360" b="21402"/>
          <a:stretch/>
        </p:blipFill>
        <p:spPr>
          <a:xfrm>
            <a:off x="5836500" y="4941775"/>
            <a:ext cx="3215626" cy="10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6">
            <a:alphaModFix/>
          </a:blip>
          <a:srcRect l="4357" t="7067" r="5430" b="9088"/>
          <a:stretch/>
        </p:blipFill>
        <p:spPr>
          <a:xfrm rot="10800000" flipH="1">
            <a:off x="5836500" y="3984400"/>
            <a:ext cx="3206650" cy="9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115" y="2067865"/>
            <a:ext cx="7551776" cy="145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352640" y="328759"/>
            <a:ext cx="8508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Perception: traffic lights detection</a:t>
            </a:r>
            <a:endParaRPr/>
          </a:p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Solution1: traditional CV-based detection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352650" y="1582225"/>
            <a:ext cx="11955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0000"/>
                </a:solidFill>
              </a:rPr>
              <a:t>Red</a:t>
            </a:r>
            <a:r>
              <a:rPr lang="de-DE"/>
              <a:t> light: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352650" y="3789675"/>
            <a:ext cx="11955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FF00"/>
                </a:solidFill>
              </a:rPr>
              <a:t>Green</a:t>
            </a:r>
            <a:r>
              <a:rPr lang="de-DE"/>
              <a:t> light:</a:t>
            </a:r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1907481" y="1435408"/>
            <a:ext cx="5342240" cy="4122087"/>
            <a:chOff x="1170350" y="2014500"/>
            <a:chExt cx="4989950" cy="3733098"/>
          </a:xfrm>
        </p:grpSpPr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0350" y="3991559"/>
              <a:ext cx="2552700" cy="1755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12250" y="3991551"/>
              <a:ext cx="2348050" cy="1756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0350" y="2014511"/>
              <a:ext cx="2552700" cy="1722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12250" y="2014500"/>
              <a:ext cx="2348043" cy="1722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8"/>
          <p:cNvSpPr txBox="1"/>
          <p:nvPr/>
        </p:nvSpPr>
        <p:spPr>
          <a:xfrm>
            <a:off x="2574850" y="5590075"/>
            <a:ext cx="1551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Semantic image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5229200" y="5590075"/>
            <a:ext cx="1551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RGB image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7540" y="354859"/>
            <a:ext cx="8508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Perception: traffic lights detection</a:t>
            </a:r>
            <a:endParaRPr/>
          </a:p>
          <a:p>
            <a:pPr marL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Solution2: Deep-learning-based detection</a:t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317550" y="1830175"/>
            <a:ext cx="11955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0000"/>
                </a:solidFill>
              </a:rPr>
              <a:t>Red</a:t>
            </a:r>
            <a:r>
              <a:rPr lang="de-DE"/>
              <a:t> light: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346050" y="3130000"/>
            <a:ext cx="11955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FF00"/>
                </a:solidFill>
              </a:rPr>
              <a:t>Green</a:t>
            </a:r>
            <a:r>
              <a:rPr lang="de-DE"/>
              <a:t> light: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2599825" y="5896775"/>
            <a:ext cx="1551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>
                <a:solidFill>
                  <a:schemeClr val="dk1"/>
                </a:solidFill>
              </a:rPr>
              <a:t>RGB image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151125" y="5816763"/>
            <a:ext cx="1551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Annotated</a:t>
            </a:r>
            <a:br>
              <a:rPr lang="de-DE">
                <a:solidFill>
                  <a:schemeClr val="dk1"/>
                </a:solidFill>
              </a:rPr>
            </a:br>
            <a:r>
              <a:rPr lang="de-DE">
                <a:solidFill>
                  <a:schemeClr val="dk1"/>
                </a:solidFill>
              </a:rPr>
              <a:t>RGB image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125" y="1512050"/>
            <a:ext cx="3167299" cy="1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125" y="2850900"/>
            <a:ext cx="3167301" cy="134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5125" y="4193400"/>
            <a:ext cx="3167298" cy="133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46050" y="4429825"/>
            <a:ext cx="11955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D966"/>
                </a:solidFill>
              </a:rPr>
              <a:t>Yellow</a:t>
            </a:r>
            <a:r>
              <a:rPr lang="de-DE"/>
              <a:t> light: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Introduction to ROS| Groupe 13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>
            <a:off x="319100" y="2229250"/>
            <a:ext cx="42429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sensor transforms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odom source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sensor source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goal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Planning: move_base</a:t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3633000" y="3819975"/>
            <a:ext cx="8124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/odom</a:t>
            </a:r>
            <a:endParaRPr sz="1600"/>
          </a:p>
        </p:txBody>
      </p:sp>
      <p:sp>
        <p:nvSpPr>
          <p:cNvPr id="168" name="Google Shape;168;p20"/>
          <p:cNvSpPr/>
          <p:nvPr/>
        </p:nvSpPr>
        <p:spPr>
          <a:xfrm>
            <a:off x="3584450" y="3151450"/>
            <a:ext cx="8124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/tf</a:t>
            </a:r>
            <a:endParaRPr sz="1600"/>
          </a:p>
        </p:txBody>
      </p:sp>
      <p:sp>
        <p:nvSpPr>
          <p:cNvPr id="169" name="Google Shape;169;p20"/>
          <p:cNvSpPr/>
          <p:nvPr/>
        </p:nvSpPr>
        <p:spPr>
          <a:xfrm>
            <a:off x="5222300" y="3748575"/>
            <a:ext cx="13260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local planner</a:t>
            </a:r>
            <a:endParaRPr sz="1600"/>
          </a:p>
        </p:txBody>
      </p:sp>
      <p:cxnSp>
        <p:nvCxnSpPr>
          <p:cNvPr id="170" name="Google Shape;170;p20"/>
          <p:cNvCxnSpPr>
            <a:stCxn id="167" idx="3"/>
            <a:endCxn id="169" idx="2"/>
          </p:cNvCxnSpPr>
          <p:nvPr/>
        </p:nvCxnSpPr>
        <p:spPr>
          <a:xfrm>
            <a:off x="4445400" y="4050825"/>
            <a:ext cx="77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0"/>
          <p:cNvCxnSpPr>
            <a:stCxn id="168" idx="3"/>
            <a:endCxn id="172" idx="1"/>
          </p:cNvCxnSpPr>
          <p:nvPr/>
        </p:nvCxnSpPr>
        <p:spPr>
          <a:xfrm rot="10800000" flipH="1">
            <a:off x="4396850" y="3366700"/>
            <a:ext cx="4554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20"/>
          <p:cNvSpPr/>
          <p:nvPr/>
        </p:nvSpPr>
        <p:spPr>
          <a:xfrm>
            <a:off x="5343350" y="4880075"/>
            <a:ext cx="10839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/cmd_vel</a:t>
            </a:r>
            <a:endParaRPr sz="1600"/>
          </a:p>
        </p:txBody>
      </p:sp>
      <p:sp>
        <p:nvSpPr>
          <p:cNvPr id="174" name="Google Shape;174;p20"/>
          <p:cNvSpPr txBox="1"/>
          <p:nvPr/>
        </p:nvSpPr>
        <p:spPr>
          <a:xfrm>
            <a:off x="311150" y="1762600"/>
            <a:ext cx="382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/>
              <a:t>input of move_base:</a:t>
            </a:r>
            <a:endParaRPr sz="2000" b="1"/>
          </a:p>
        </p:txBody>
      </p:sp>
      <p:sp>
        <p:nvSpPr>
          <p:cNvPr id="175" name="Google Shape;175;p20"/>
          <p:cNvSpPr/>
          <p:nvPr/>
        </p:nvSpPr>
        <p:spPr>
          <a:xfrm>
            <a:off x="7051450" y="3748575"/>
            <a:ext cx="13260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global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planner</a:t>
            </a:r>
            <a:endParaRPr sz="1600"/>
          </a:p>
        </p:txBody>
      </p:sp>
      <p:cxnSp>
        <p:nvCxnSpPr>
          <p:cNvPr id="176" name="Google Shape;176;p20"/>
          <p:cNvCxnSpPr>
            <a:stCxn id="175" idx="2"/>
            <a:endCxn id="169" idx="6"/>
          </p:cNvCxnSpPr>
          <p:nvPr/>
        </p:nvCxnSpPr>
        <p:spPr>
          <a:xfrm rot="10800000">
            <a:off x="6548350" y="4050825"/>
            <a:ext cx="50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0"/>
          <p:cNvSpPr/>
          <p:nvPr/>
        </p:nvSpPr>
        <p:spPr>
          <a:xfrm>
            <a:off x="4852250" y="2168413"/>
            <a:ext cx="3738900" cy="239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6061150" y="1472250"/>
            <a:ext cx="1611600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/realsense/depth/pointcloud</a:t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6972700" y="2380525"/>
            <a:ext cx="14835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global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costmap</a:t>
            </a:r>
            <a:endParaRPr sz="1600"/>
          </a:p>
        </p:txBody>
      </p:sp>
      <p:sp>
        <p:nvSpPr>
          <p:cNvPr id="179" name="Google Shape;179;p20"/>
          <p:cNvSpPr/>
          <p:nvPr/>
        </p:nvSpPr>
        <p:spPr>
          <a:xfrm>
            <a:off x="5143550" y="2380513"/>
            <a:ext cx="1483500" cy="604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local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costmap</a:t>
            </a:r>
            <a:endParaRPr sz="1600"/>
          </a:p>
        </p:txBody>
      </p:sp>
      <p:cxnSp>
        <p:nvCxnSpPr>
          <p:cNvPr id="180" name="Google Shape;180;p20"/>
          <p:cNvCxnSpPr>
            <a:stCxn id="177" idx="2"/>
          </p:cNvCxnSpPr>
          <p:nvPr/>
        </p:nvCxnSpPr>
        <p:spPr>
          <a:xfrm flipH="1">
            <a:off x="6803650" y="1933950"/>
            <a:ext cx="63300" cy="76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0"/>
          <p:cNvCxnSpPr>
            <a:stCxn id="178" idx="4"/>
            <a:endCxn id="175" idx="0"/>
          </p:cNvCxnSpPr>
          <p:nvPr/>
        </p:nvCxnSpPr>
        <p:spPr>
          <a:xfrm>
            <a:off x="7714450" y="2985025"/>
            <a:ext cx="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0"/>
          <p:cNvCxnSpPr>
            <a:stCxn id="179" idx="4"/>
            <a:endCxn id="169" idx="0"/>
          </p:cNvCxnSpPr>
          <p:nvPr/>
        </p:nvCxnSpPr>
        <p:spPr>
          <a:xfrm>
            <a:off x="5885300" y="2985013"/>
            <a:ext cx="0" cy="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0"/>
          <p:cNvCxnSpPr>
            <a:stCxn id="169" idx="4"/>
            <a:endCxn id="173" idx="0"/>
          </p:cNvCxnSpPr>
          <p:nvPr/>
        </p:nvCxnSpPr>
        <p:spPr>
          <a:xfrm>
            <a:off x="5885300" y="4353075"/>
            <a:ext cx="0" cy="5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20"/>
          <p:cNvCxnSpPr>
            <a:stCxn id="179" idx="6"/>
            <a:endCxn id="178" idx="2"/>
          </p:cNvCxnSpPr>
          <p:nvPr/>
        </p:nvCxnSpPr>
        <p:spPr>
          <a:xfrm>
            <a:off x="6627050" y="2682763"/>
            <a:ext cx="34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0"/>
          <p:cNvCxnSpPr>
            <a:stCxn id="178" idx="2"/>
            <a:endCxn id="179" idx="6"/>
          </p:cNvCxnSpPr>
          <p:nvPr/>
        </p:nvCxnSpPr>
        <p:spPr>
          <a:xfrm rot="10800000">
            <a:off x="6627100" y="2682775"/>
            <a:ext cx="34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20"/>
          <p:cNvSpPr txBox="1">
            <a:spLocks noGrp="1"/>
          </p:cNvSpPr>
          <p:nvPr>
            <p:ph type="body" idx="2"/>
          </p:nvPr>
        </p:nvSpPr>
        <p:spPr>
          <a:xfrm>
            <a:off x="319100" y="3890700"/>
            <a:ext cx="42429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desired linear speed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desired angular speed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319100" y="3429000"/>
            <a:ext cx="382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/>
              <a:t>out of move_base:</a:t>
            </a:r>
            <a:endParaRPr sz="2000" b="1"/>
          </a:p>
        </p:txBody>
      </p:sp>
      <p:sp>
        <p:nvSpPr>
          <p:cNvPr id="188" name="Google Shape;188;p20"/>
          <p:cNvSpPr/>
          <p:nvPr/>
        </p:nvSpPr>
        <p:spPr>
          <a:xfrm>
            <a:off x="7308250" y="4880075"/>
            <a:ext cx="812400" cy="46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/goal</a:t>
            </a:r>
            <a:endParaRPr sz="1600"/>
          </a:p>
        </p:txBody>
      </p:sp>
      <p:cxnSp>
        <p:nvCxnSpPr>
          <p:cNvPr id="189" name="Google Shape;189;p20"/>
          <p:cNvCxnSpPr>
            <a:stCxn id="188" idx="0"/>
          </p:cNvCxnSpPr>
          <p:nvPr/>
        </p:nvCxnSpPr>
        <p:spPr>
          <a:xfrm rot="10800000" flipH="1">
            <a:off x="7714450" y="4364075"/>
            <a:ext cx="12600" cy="5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1190</Words>
  <Application>Microsoft Office PowerPoint</Application>
  <PresentationFormat>全屏显示(4:3)</PresentationFormat>
  <Paragraphs>192</Paragraphs>
  <Slides>20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Noto Sans Symbols</vt:lpstr>
      <vt:lpstr>Arial</vt:lpstr>
      <vt:lpstr>Calibri</vt:lpstr>
      <vt:lpstr>160104_TUM_Praesentation_p_v1</vt:lpstr>
      <vt:lpstr>Inhalt</vt:lpstr>
      <vt:lpstr>I2ROS Group13 Autonomous Driving</vt:lpstr>
      <vt:lpstr>Task Distribution</vt:lpstr>
      <vt:lpstr>Route 1</vt:lpstr>
      <vt:lpstr>Route 2</vt:lpstr>
      <vt:lpstr>Route 2</vt:lpstr>
      <vt:lpstr>Perception pipeline</vt:lpstr>
      <vt:lpstr>Perception: traffic lights detection Solution1: traditional CV-based detection</vt:lpstr>
      <vt:lpstr>Perception: traffic lights detection Solution2: Deep-learning-based detection</vt:lpstr>
      <vt:lpstr>Planning: move_base</vt:lpstr>
      <vt:lpstr>Planning: Waypoint Global Planning</vt:lpstr>
      <vt:lpstr>Planning: Waypoint Global Planning</vt:lpstr>
      <vt:lpstr>Planning: Goal-Point Global Planning</vt:lpstr>
      <vt:lpstr>Planning: Local planning</vt:lpstr>
      <vt:lpstr>Control: Ackermann controller</vt:lpstr>
      <vt:lpstr>PID controller</vt:lpstr>
      <vt:lpstr>PID controller</vt:lpstr>
      <vt:lpstr>State Machine</vt:lpstr>
      <vt:lpstr>State Machine</vt:lpstr>
      <vt:lpstr>Extended Kalman filter</vt:lpstr>
      <vt:lpstr>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I2ROS Group13 Autonomous Driving</dc:title>
  <cp:lastModifiedBy>ge79fer</cp:lastModifiedBy>
  <cp:revision>2</cp:revision>
  <dcterms:modified xsi:type="dcterms:W3CDTF">2023-08-02T10:08:11Z</dcterms:modified>
</cp:coreProperties>
</file>